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</p:sldIdLst>
  <p:sldSz cx="21396325" cy="15087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2D6D"/>
    <a:srgbClr val="36133C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2" d="100"/>
          <a:sy n="52" d="100"/>
        </p:scale>
        <p:origin x="133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2469199"/>
            <a:ext cx="18186876" cy="5252720"/>
          </a:xfrm>
        </p:spPr>
        <p:txBody>
          <a:bodyPr anchor="b"/>
          <a:lstStyle>
            <a:lvl1pPr algn="ctr">
              <a:defRPr sz="1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4541" y="7924484"/>
            <a:ext cx="16047244" cy="3642676"/>
          </a:xfrm>
        </p:spPr>
        <p:txBody>
          <a:bodyPr/>
          <a:lstStyle>
            <a:lvl1pPr marL="0" indent="0" algn="ctr">
              <a:buNone/>
              <a:defRPr sz="5280"/>
            </a:lvl1pPr>
            <a:lvl2pPr marL="1005840" indent="0" algn="ctr">
              <a:buNone/>
              <a:defRPr sz="4400"/>
            </a:lvl2pPr>
            <a:lvl3pPr marL="2011680" indent="0" algn="ctr">
              <a:buNone/>
              <a:defRPr sz="3960"/>
            </a:lvl3pPr>
            <a:lvl4pPr marL="3017520" indent="0" algn="ctr">
              <a:buNone/>
              <a:defRPr sz="3520"/>
            </a:lvl4pPr>
            <a:lvl5pPr marL="4023360" indent="0" algn="ctr">
              <a:buNone/>
              <a:defRPr sz="3520"/>
            </a:lvl5pPr>
            <a:lvl6pPr marL="5029200" indent="0" algn="ctr">
              <a:buNone/>
              <a:defRPr sz="3520"/>
            </a:lvl6pPr>
            <a:lvl7pPr marL="6035040" indent="0" algn="ctr">
              <a:buNone/>
              <a:defRPr sz="3520"/>
            </a:lvl7pPr>
            <a:lvl8pPr marL="7040880" indent="0" algn="ctr">
              <a:buNone/>
              <a:defRPr sz="3520"/>
            </a:lvl8pPr>
            <a:lvl9pPr marL="8046720" indent="0" algn="ctr">
              <a:buNone/>
              <a:defRPr sz="35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C1FDC-00AA-4988-9163-C185FB00C760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43AC4-F3AE-4906-8DA7-54329FA56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168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C1FDC-00AA-4988-9163-C185FB00C760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43AC4-F3AE-4906-8DA7-54329FA56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071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11746" y="803275"/>
            <a:ext cx="4613583" cy="127860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998" y="803275"/>
            <a:ext cx="13573294" cy="127860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C1FDC-00AA-4988-9163-C185FB00C760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43AC4-F3AE-4906-8DA7-54329FA56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343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C1FDC-00AA-4988-9163-C185FB00C760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43AC4-F3AE-4906-8DA7-54329FA56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9855" y="3761427"/>
            <a:ext cx="18454330" cy="6276021"/>
          </a:xfrm>
        </p:spPr>
        <p:txBody>
          <a:bodyPr anchor="b"/>
          <a:lstStyle>
            <a:lvl1pPr>
              <a:defRPr sz="1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9855" y="10096822"/>
            <a:ext cx="18454330" cy="3300411"/>
          </a:xfrm>
        </p:spPr>
        <p:txBody>
          <a:bodyPr/>
          <a:lstStyle>
            <a:lvl1pPr marL="0" indent="0">
              <a:buNone/>
              <a:defRPr sz="5280">
                <a:solidFill>
                  <a:schemeClr val="tx1"/>
                </a:solidFill>
              </a:defRPr>
            </a:lvl1pPr>
            <a:lvl2pPr marL="1005840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2pPr>
            <a:lvl3pPr marL="2011680" indent="0">
              <a:buNone/>
              <a:defRPr sz="3960">
                <a:solidFill>
                  <a:schemeClr val="tx1">
                    <a:tint val="75000"/>
                  </a:schemeClr>
                </a:solidFill>
              </a:defRPr>
            </a:lvl3pPr>
            <a:lvl4pPr marL="3017520" indent="0">
              <a:buNone/>
              <a:defRPr sz="3520">
                <a:solidFill>
                  <a:schemeClr val="tx1">
                    <a:tint val="75000"/>
                  </a:schemeClr>
                </a:solidFill>
              </a:defRPr>
            </a:lvl4pPr>
            <a:lvl5pPr marL="4023360" indent="0">
              <a:buNone/>
              <a:defRPr sz="3520">
                <a:solidFill>
                  <a:schemeClr val="tx1">
                    <a:tint val="75000"/>
                  </a:schemeClr>
                </a:solidFill>
              </a:defRPr>
            </a:lvl5pPr>
            <a:lvl6pPr marL="5029200" indent="0">
              <a:buNone/>
              <a:defRPr sz="3520">
                <a:solidFill>
                  <a:schemeClr val="tx1">
                    <a:tint val="75000"/>
                  </a:schemeClr>
                </a:solidFill>
              </a:defRPr>
            </a:lvl6pPr>
            <a:lvl7pPr marL="6035040" indent="0">
              <a:buNone/>
              <a:defRPr sz="3520">
                <a:solidFill>
                  <a:schemeClr val="tx1">
                    <a:tint val="75000"/>
                  </a:schemeClr>
                </a:solidFill>
              </a:defRPr>
            </a:lvl7pPr>
            <a:lvl8pPr marL="7040880" indent="0">
              <a:buNone/>
              <a:defRPr sz="3520">
                <a:solidFill>
                  <a:schemeClr val="tx1">
                    <a:tint val="75000"/>
                  </a:schemeClr>
                </a:solidFill>
              </a:defRPr>
            </a:lvl8pPr>
            <a:lvl9pPr marL="8046720" indent="0">
              <a:buNone/>
              <a:defRPr sz="35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C1FDC-00AA-4988-9163-C185FB00C760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43AC4-F3AE-4906-8DA7-54329FA56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521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997" y="4016375"/>
            <a:ext cx="9093438" cy="95729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31890" y="4016375"/>
            <a:ext cx="9093438" cy="95729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C1FDC-00AA-4988-9163-C185FB00C760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43AC4-F3AE-4906-8DA7-54329FA56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517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3784" y="803278"/>
            <a:ext cx="18454330" cy="291623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3787" y="3698559"/>
            <a:ext cx="9051647" cy="1812606"/>
          </a:xfrm>
        </p:spPr>
        <p:txBody>
          <a:bodyPr anchor="b"/>
          <a:lstStyle>
            <a:lvl1pPr marL="0" indent="0">
              <a:buNone/>
              <a:defRPr sz="5280" b="1"/>
            </a:lvl1pPr>
            <a:lvl2pPr marL="1005840" indent="0">
              <a:buNone/>
              <a:defRPr sz="4400" b="1"/>
            </a:lvl2pPr>
            <a:lvl3pPr marL="2011680" indent="0">
              <a:buNone/>
              <a:defRPr sz="3960" b="1"/>
            </a:lvl3pPr>
            <a:lvl4pPr marL="3017520" indent="0">
              <a:buNone/>
              <a:defRPr sz="3520" b="1"/>
            </a:lvl4pPr>
            <a:lvl5pPr marL="4023360" indent="0">
              <a:buNone/>
              <a:defRPr sz="3520" b="1"/>
            </a:lvl5pPr>
            <a:lvl6pPr marL="5029200" indent="0">
              <a:buNone/>
              <a:defRPr sz="3520" b="1"/>
            </a:lvl6pPr>
            <a:lvl7pPr marL="6035040" indent="0">
              <a:buNone/>
              <a:defRPr sz="3520" b="1"/>
            </a:lvl7pPr>
            <a:lvl8pPr marL="7040880" indent="0">
              <a:buNone/>
              <a:defRPr sz="3520" b="1"/>
            </a:lvl8pPr>
            <a:lvl9pPr marL="8046720" indent="0">
              <a:buNone/>
              <a:defRPr sz="35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3787" y="5511165"/>
            <a:ext cx="9051647" cy="81060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31891" y="3698559"/>
            <a:ext cx="9096225" cy="1812606"/>
          </a:xfrm>
        </p:spPr>
        <p:txBody>
          <a:bodyPr anchor="b"/>
          <a:lstStyle>
            <a:lvl1pPr marL="0" indent="0">
              <a:buNone/>
              <a:defRPr sz="5280" b="1"/>
            </a:lvl1pPr>
            <a:lvl2pPr marL="1005840" indent="0">
              <a:buNone/>
              <a:defRPr sz="4400" b="1"/>
            </a:lvl2pPr>
            <a:lvl3pPr marL="2011680" indent="0">
              <a:buNone/>
              <a:defRPr sz="3960" b="1"/>
            </a:lvl3pPr>
            <a:lvl4pPr marL="3017520" indent="0">
              <a:buNone/>
              <a:defRPr sz="3520" b="1"/>
            </a:lvl4pPr>
            <a:lvl5pPr marL="4023360" indent="0">
              <a:buNone/>
              <a:defRPr sz="3520" b="1"/>
            </a:lvl5pPr>
            <a:lvl6pPr marL="5029200" indent="0">
              <a:buNone/>
              <a:defRPr sz="3520" b="1"/>
            </a:lvl6pPr>
            <a:lvl7pPr marL="6035040" indent="0">
              <a:buNone/>
              <a:defRPr sz="3520" b="1"/>
            </a:lvl7pPr>
            <a:lvl8pPr marL="7040880" indent="0">
              <a:buNone/>
              <a:defRPr sz="3520" b="1"/>
            </a:lvl8pPr>
            <a:lvl9pPr marL="8046720" indent="0">
              <a:buNone/>
              <a:defRPr sz="35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31891" y="5511165"/>
            <a:ext cx="9096225" cy="81060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C1FDC-00AA-4988-9163-C185FB00C760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43AC4-F3AE-4906-8DA7-54329FA56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360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C1FDC-00AA-4988-9163-C185FB00C760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43AC4-F3AE-4906-8DA7-54329FA56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27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C1FDC-00AA-4988-9163-C185FB00C760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43AC4-F3AE-4906-8DA7-54329FA56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126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3784" y="1005840"/>
            <a:ext cx="6900872" cy="3520440"/>
          </a:xfrm>
        </p:spPr>
        <p:txBody>
          <a:bodyPr anchor="b"/>
          <a:lstStyle>
            <a:lvl1pPr>
              <a:defRPr sz="70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225" y="2172338"/>
            <a:ext cx="10831890" cy="10721975"/>
          </a:xfrm>
        </p:spPr>
        <p:txBody>
          <a:bodyPr/>
          <a:lstStyle>
            <a:lvl1pPr>
              <a:defRPr sz="7040"/>
            </a:lvl1pPr>
            <a:lvl2pPr>
              <a:defRPr sz="6160"/>
            </a:lvl2pPr>
            <a:lvl3pPr>
              <a:defRPr sz="5280"/>
            </a:lvl3pPr>
            <a:lvl4pPr>
              <a:defRPr sz="4400"/>
            </a:lvl4pPr>
            <a:lvl5pPr>
              <a:defRPr sz="4400"/>
            </a:lvl5pPr>
            <a:lvl6pPr>
              <a:defRPr sz="4400"/>
            </a:lvl6pPr>
            <a:lvl7pPr>
              <a:defRPr sz="4400"/>
            </a:lvl7pPr>
            <a:lvl8pPr>
              <a:defRPr sz="4400"/>
            </a:lvl8pPr>
            <a:lvl9pPr>
              <a:defRPr sz="4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784" y="4526280"/>
            <a:ext cx="6900872" cy="8385494"/>
          </a:xfrm>
        </p:spPr>
        <p:txBody>
          <a:bodyPr/>
          <a:lstStyle>
            <a:lvl1pPr marL="0" indent="0">
              <a:buNone/>
              <a:defRPr sz="3520"/>
            </a:lvl1pPr>
            <a:lvl2pPr marL="1005840" indent="0">
              <a:buNone/>
              <a:defRPr sz="3080"/>
            </a:lvl2pPr>
            <a:lvl3pPr marL="2011680" indent="0">
              <a:buNone/>
              <a:defRPr sz="2640"/>
            </a:lvl3pPr>
            <a:lvl4pPr marL="3017520" indent="0">
              <a:buNone/>
              <a:defRPr sz="2200"/>
            </a:lvl4pPr>
            <a:lvl5pPr marL="4023360" indent="0">
              <a:buNone/>
              <a:defRPr sz="2200"/>
            </a:lvl5pPr>
            <a:lvl6pPr marL="5029200" indent="0">
              <a:buNone/>
              <a:defRPr sz="2200"/>
            </a:lvl6pPr>
            <a:lvl7pPr marL="6035040" indent="0">
              <a:buNone/>
              <a:defRPr sz="2200"/>
            </a:lvl7pPr>
            <a:lvl8pPr marL="7040880" indent="0">
              <a:buNone/>
              <a:defRPr sz="2200"/>
            </a:lvl8pPr>
            <a:lvl9pPr marL="8046720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C1FDC-00AA-4988-9163-C185FB00C760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43AC4-F3AE-4906-8DA7-54329FA56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703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3784" y="1005840"/>
            <a:ext cx="6900872" cy="3520440"/>
          </a:xfrm>
        </p:spPr>
        <p:txBody>
          <a:bodyPr anchor="b"/>
          <a:lstStyle>
            <a:lvl1pPr>
              <a:defRPr sz="70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6225" y="2172338"/>
            <a:ext cx="10831890" cy="10721975"/>
          </a:xfrm>
        </p:spPr>
        <p:txBody>
          <a:bodyPr anchor="t"/>
          <a:lstStyle>
            <a:lvl1pPr marL="0" indent="0">
              <a:buNone/>
              <a:defRPr sz="7040"/>
            </a:lvl1pPr>
            <a:lvl2pPr marL="1005840" indent="0">
              <a:buNone/>
              <a:defRPr sz="6160"/>
            </a:lvl2pPr>
            <a:lvl3pPr marL="2011680" indent="0">
              <a:buNone/>
              <a:defRPr sz="5280"/>
            </a:lvl3pPr>
            <a:lvl4pPr marL="3017520" indent="0">
              <a:buNone/>
              <a:defRPr sz="4400"/>
            </a:lvl4pPr>
            <a:lvl5pPr marL="4023360" indent="0">
              <a:buNone/>
              <a:defRPr sz="4400"/>
            </a:lvl5pPr>
            <a:lvl6pPr marL="5029200" indent="0">
              <a:buNone/>
              <a:defRPr sz="4400"/>
            </a:lvl6pPr>
            <a:lvl7pPr marL="6035040" indent="0">
              <a:buNone/>
              <a:defRPr sz="4400"/>
            </a:lvl7pPr>
            <a:lvl8pPr marL="7040880" indent="0">
              <a:buNone/>
              <a:defRPr sz="4400"/>
            </a:lvl8pPr>
            <a:lvl9pPr marL="8046720" indent="0">
              <a:buNone/>
              <a:defRPr sz="4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784" y="4526280"/>
            <a:ext cx="6900872" cy="8385494"/>
          </a:xfrm>
        </p:spPr>
        <p:txBody>
          <a:bodyPr/>
          <a:lstStyle>
            <a:lvl1pPr marL="0" indent="0">
              <a:buNone/>
              <a:defRPr sz="3520"/>
            </a:lvl1pPr>
            <a:lvl2pPr marL="1005840" indent="0">
              <a:buNone/>
              <a:defRPr sz="3080"/>
            </a:lvl2pPr>
            <a:lvl3pPr marL="2011680" indent="0">
              <a:buNone/>
              <a:defRPr sz="2640"/>
            </a:lvl3pPr>
            <a:lvl4pPr marL="3017520" indent="0">
              <a:buNone/>
              <a:defRPr sz="2200"/>
            </a:lvl4pPr>
            <a:lvl5pPr marL="4023360" indent="0">
              <a:buNone/>
              <a:defRPr sz="2200"/>
            </a:lvl5pPr>
            <a:lvl6pPr marL="5029200" indent="0">
              <a:buNone/>
              <a:defRPr sz="2200"/>
            </a:lvl6pPr>
            <a:lvl7pPr marL="6035040" indent="0">
              <a:buNone/>
              <a:defRPr sz="2200"/>
            </a:lvl7pPr>
            <a:lvl8pPr marL="7040880" indent="0">
              <a:buNone/>
              <a:defRPr sz="2200"/>
            </a:lvl8pPr>
            <a:lvl9pPr marL="8046720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C1FDC-00AA-4988-9163-C185FB00C760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43AC4-F3AE-4906-8DA7-54329FA56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483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998" y="803278"/>
            <a:ext cx="18454330" cy="29162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998" y="4016375"/>
            <a:ext cx="18454330" cy="95729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997" y="13983973"/>
            <a:ext cx="4814173" cy="803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6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C1FDC-00AA-4988-9163-C185FB00C760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7533" y="13983973"/>
            <a:ext cx="7221260" cy="803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6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11155" y="13983973"/>
            <a:ext cx="4814173" cy="803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6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43AC4-F3AE-4906-8DA7-54329FA56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112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011680" rtl="0" eaLnBrk="1" latinLnBrk="0" hangingPunct="1">
        <a:lnSpc>
          <a:spcPct val="90000"/>
        </a:lnSpc>
        <a:spcBef>
          <a:spcPct val="0"/>
        </a:spcBef>
        <a:buNone/>
        <a:defRPr sz="96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02920" indent="-502920" algn="l" defTabSz="201168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6160" kern="1200">
          <a:solidFill>
            <a:schemeClr val="tx1"/>
          </a:solidFill>
          <a:latin typeface="+mn-lt"/>
          <a:ea typeface="+mn-ea"/>
          <a:cs typeface="+mn-cs"/>
        </a:defRPr>
      </a:lvl1pPr>
      <a:lvl2pPr marL="1508760" indent="-502920" algn="l" defTabSz="201168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5280" kern="1200">
          <a:solidFill>
            <a:schemeClr val="tx1"/>
          </a:solidFill>
          <a:latin typeface="+mn-lt"/>
          <a:ea typeface="+mn-ea"/>
          <a:cs typeface="+mn-cs"/>
        </a:defRPr>
      </a:lvl2pPr>
      <a:lvl3pPr marL="2514600" indent="-502920" algn="l" defTabSz="201168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3pPr>
      <a:lvl4pPr marL="3520440" indent="-502920" algn="l" defTabSz="201168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960" kern="1200">
          <a:solidFill>
            <a:schemeClr val="tx1"/>
          </a:solidFill>
          <a:latin typeface="+mn-lt"/>
          <a:ea typeface="+mn-ea"/>
          <a:cs typeface="+mn-cs"/>
        </a:defRPr>
      </a:lvl4pPr>
      <a:lvl5pPr marL="4526280" indent="-502920" algn="l" defTabSz="201168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960" kern="1200">
          <a:solidFill>
            <a:schemeClr val="tx1"/>
          </a:solidFill>
          <a:latin typeface="+mn-lt"/>
          <a:ea typeface="+mn-ea"/>
          <a:cs typeface="+mn-cs"/>
        </a:defRPr>
      </a:lvl5pPr>
      <a:lvl6pPr marL="5532120" indent="-502920" algn="l" defTabSz="201168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960" kern="1200">
          <a:solidFill>
            <a:schemeClr val="tx1"/>
          </a:solidFill>
          <a:latin typeface="+mn-lt"/>
          <a:ea typeface="+mn-ea"/>
          <a:cs typeface="+mn-cs"/>
        </a:defRPr>
      </a:lvl6pPr>
      <a:lvl7pPr marL="6537960" indent="-502920" algn="l" defTabSz="201168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960" kern="1200">
          <a:solidFill>
            <a:schemeClr val="tx1"/>
          </a:solidFill>
          <a:latin typeface="+mn-lt"/>
          <a:ea typeface="+mn-ea"/>
          <a:cs typeface="+mn-cs"/>
        </a:defRPr>
      </a:lvl7pPr>
      <a:lvl8pPr marL="7543800" indent="-502920" algn="l" defTabSz="201168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960" kern="1200">
          <a:solidFill>
            <a:schemeClr val="tx1"/>
          </a:solidFill>
          <a:latin typeface="+mn-lt"/>
          <a:ea typeface="+mn-ea"/>
          <a:cs typeface="+mn-cs"/>
        </a:defRPr>
      </a:lvl8pPr>
      <a:lvl9pPr marL="8549640" indent="-502920" algn="l" defTabSz="201168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11680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1pPr>
      <a:lvl2pPr marL="1005840" algn="l" defTabSz="2011680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2pPr>
      <a:lvl3pPr marL="2011680" algn="l" defTabSz="2011680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3pPr>
      <a:lvl4pPr marL="3017520" algn="l" defTabSz="2011680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4pPr>
      <a:lvl5pPr marL="4023360" algn="l" defTabSz="2011680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algn="l" defTabSz="2011680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6pPr>
      <a:lvl7pPr marL="6035040" algn="l" defTabSz="2011680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7pPr>
      <a:lvl8pPr marL="7040880" algn="l" defTabSz="2011680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8pPr>
      <a:lvl9pPr marL="8046720" algn="l" defTabSz="2011680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putting their hands together&#10;&#10;Description automatically generated">
            <a:extLst>
              <a:ext uri="{FF2B5EF4-FFF2-40B4-BE49-F238E27FC236}">
                <a16:creationId xmlns:a16="http://schemas.microsoft.com/office/drawing/2014/main" id="{61C84E5F-41EC-00A4-441A-43F6ADD735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32577"/>
            <a:ext cx="21396325" cy="142642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F7258CE-4A09-BCC2-B736-32272BF784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04" y="-37689"/>
            <a:ext cx="21419729" cy="1510211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2CB0921-439F-8238-A600-895607C27AFF}"/>
              </a:ext>
            </a:extLst>
          </p:cNvPr>
          <p:cNvSpPr txBox="1"/>
          <p:nvPr/>
        </p:nvSpPr>
        <p:spPr>
          <a:xfrm>
            <a:off x="1137424" y="11566138"/>
            <a:ext cx="11811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Montserrat" pitchFamily="2" charset="0"/>
              </a:rPr>
              <a:t>STAFF ENGAGEMENT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0CB27-990C-A1D4-6025-E87FF5DC606A}"/>
              </a:ext>
            </a:extLst>
          </p:cNvPr>
          <p:cNvSpPr txBox="1"/>
          <p:nvPr/>
        </p:nvSpPr>
        <p:spPr>
          <a:xfrm>
            <a:off x="1137423" y="12690088"/>
            <a:ext cx="118344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Montserrat" pitchFamily="2" charset="0"/>
              </a:rPr>
              <a:t>OPPORTUNITIES CHECKLIST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48D0C10-5465-2207-4DE6-A3B88034F34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6458" y="614136"/>
            <a:ext cx="3766991" cy="193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46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8BBDF30-00E0-BBE5-4F8A-94C52E28D0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7589374"/>
              </p:ext>
            </p:extLst>
          </p:nvPr>
        </p:nvGraphicFramePr>
        <p:xfrm>
          <a:off x="0" y="0"/>
          <a:ext cx="21396325" cy="1729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8782611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70922149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1616310141"/>
                    </a:ext>
                  </a:extLst>
                </a:gridCol>
                <a:gridCol w="889686">
                  <a:extLst>
                    <a:ext uri="{9D8B030D-6E8A-4147-A177-3AD203B41FA5}">
                      <a16:colId xmlns:a16="http://schemas.microsoft.com/office/drawing/2014/main" val="2463825461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4185148083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3942244470"/>
                    </a:ext>
                  </a:extLst>
                </a:gridCol>
                <a:gridCol w="4195720">
                  <a:extLst>
                    <a:ext uri="{9D8B030D-6E8A-4147-A177-3AD203B41FA5}">
                      <a16:colId xmlns:a16="http://schemas.microsoft.com/office/drawing/2014/main" val="1656187612"/>
                    </a:ext>
                  </a:extLst>
                </a:gridCol>
              </a:tblGrid>
              <a:tr h="172994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Montserrat" pitchFamily="2" charset="77"/>
                        </a:rPr>
                        <a:t>Gaining commitment and support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Yes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No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N/A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Who is responsibility for oversight of 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Priority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696048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3E7BDC9-C4E0-0664-CC78-3F571F8B47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562094"/>
              </p:ext>
            </p:extLst>
          </p:nvPr>
        </p:nvGraphicFramePr>
        <p:xfrm>
          <a:off x="0" y="1729946"/>
          <a:ext cx="21396326" cy="13524924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12140452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263913477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329917632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2958037308"/>
                    </a:ext>
                  </a:extLst>
                </a:gridCol>
                <a:gridCol w="3781167">
                  <a:extLst>
                    <a:ext uri="{9D8B030D-6E8A-4147-A177-3AD203B41FA5}">
                      <a16:colId xmlns:a16="http://schemas.microsoft.com/office/drawing/2014/main" val="1323741552"/>
                    </a:ext>
                  </a:extLst>
                </a:gridCol>
                <a:gridCol w="3731741">
                  <a:extLst>
                    <a:ext uri="{9D8B030D-6E8A-4147-A177-3AD203B41FA5}">
                      <a16:colId xmlns:a16="http://schemas.microsoft.com/office/drawing/2014/main" val="1516539452"/>
                    </a:ext>
                  </a:extLst>
                </a:gridCol>
                <a:gridCol w="4220434">
                  <a:extLst>
                    <a:ext uri="{9D8B030D-6E8A-4147-A177-3AD203B41FA5}">
                      <a16:colId xmlns:a16="http://schemas.microsoft.com/office/drawing/2014/main" val="2773048093"/>
                    </a:ext>
                  </a:extLst>
                </a:gridCol>
              </a:tblGrid>
              <a:tr h="2126497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Have you discussed becoming more sustainable with your staff e.g. meetings, newsletters?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endParaRPr lang="en-AU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2547938"/>
                  </a:ext>
                </a:extLst>
              </a:tr>
              <a:tr h="2126497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Does your business have a senior-level manager who will ‘champion’ eco-efficiency and ensure high level support?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8476404"/>
                  </a:ext>
                </a:extLst>
              </a:tr>
              <a:tr h="2126497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Have you assigned responsibility for certain aspects of sustainability to relevant staff member and consider the benefits of forming a 'Green Team'?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070232"/>
                  </a:ext>
                </a:extLst>
              </a:tr>
              <a:tr h="2892439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Do you ensure all regulatory environmental standards are complied with and ensure good environmental practices are in place e.g. signage on good environmental practice, hazardous materials correctly stored?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2509885"/>
                  </a:ext>
                </a:extLst>
              </a:tr>
              <a:tr h="2126497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Do you allocate sufficient time, resources and funds to becoming more </a:t>
                      </a:r>
                      <a:r>
                        <a:rPr lang="en-A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ecoefficient</a:t>
                      </a: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6371331"/>
                  </a:ext>
                </a:extLst>
              </a:tr>
              <a:tr h="212649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>
                          <a:latin typeface="Montserrat" pitchFamily="2" charset="77"/>
                        </a:rPr>
                        <a:t>Do you have a environmental policy?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86046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8241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8BBDF30-00E0-BBE5-4F8A-94C52E28D0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3370879"/>
              </p:ext>
            </p:extLst>
          </p:nvPr>
        </p:nvGraphicFramePr>
        <p:xfrm>
          <a:off x="0" y="0"/>
          <a:ext cx="21396325" cy="1729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8782611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70922149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1616310141"/>
                    </a:ext>
                  </a:extLst>
                </a:gridCol>
                <a:gridCol w="889686">
                  <a:extLst>
                    <a:ext uri="{9D8B030D-6E8A-4147-A177-3AD203B41FA5}">
                      <a16:colId xmlns:a16="http://schemas.microsoft.com/office/drawing/2014/main" val="2463825461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4185148083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3942244470"/>
                    </a:ext>
                  </a:extLst>
                </a:gridCol>
                <a:gridCol w="4195720">
                  <a:extLst>
                    <a:ext uri="{9D8B030D-6E8A-4147-A177-3AD203B41FA5}">
                      <a16:colId xmlns:a16="http://schemas.microsoft.com/office/drawing/2014/main" val="1656187612"/>
                    </a:ext>
                  </a:extLst>
                </a:gridCol>
              </a:tblGrid>
              <a:tr h="172994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Montserrat" pitchFamily="2" charset="77"/>
                        </a:rPr>
                        <a:t>Staff Involvement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Yes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No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N/A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Who is responsibility for oversight of 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Priority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696048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3E7BDC9-C4E0-0664-CC78-3F571F8B47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762542"/>
              </p:ext>
            </p:extLst>
          </p:nvPr>
        </p:nvGraphicFramePr>
        <p:xfrm>
          <a:off x="0" y="1729946"/>
          <a:ext cx="21396326" cy="4252994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12140452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263913477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329917632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2958037308"/>
                    </a:ext>
                  </a:extLst>
                </a:gridCol>
                <a:gridCol w="3781167">
                  <a:extLst>
                    <a:ext uri="{9D8B030D-6E8A-4147-A177-3AD203B41FA5}">
                      <a16:colId xmlns:a16="http://schemas.microsoft.com/office/drawing/2014/main" val="1323741552"/>
                    </a:ext>
                  </a:extLst>
                </a:gridCol>
                <a:gridCol w="3731741">
                  <a:extLst>
                    <a:ext uri="{9D8B030D-6E8A-4147-A177-3AD203B41FA5}">
                      <a16:colId xmlns:a16="http://schemas.microsoft.com/office/drawing/2014/main" val="1516539452"/>
                    </a:ext>
                  </a:extLst>
                </a:gridCol>
                <a:gridCol w="4220434">
                  <a:extLst>
                    <a:ext uri="{9D8B030D-6E8A-4147-A177-3AD203B41FA5}">
                      <a16:colId xmlns:a16="http://schemas.microsoft.com/office/drawing/2014/main" val="2773048093"/>
                    </a:ext>
                  </a:extLst>
                </a:gridCol>
              </a:tblGrid>
              <a:tr h="2126497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Do you encourage staff or customers to provide suggestions on ways to become more </a:t>
                      </a:r>
                      <a:r>
                        <a:rPr lang="en-A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ecoefficient</a:t>
                      </a: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 e.g. suggestions boxes, meetings, incentives for the best suggestion each month?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endParaRPr lang="en-AU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2547938"/>
                  </a:ext>
                </a:extLst>
              </a:tr>
              <a:tr h="2126497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Do you provide feedback to staff and customers on progress  e.g. noticeboards in staff rooms or lifts, newsletters, meetings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8476404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27D992E-2FA5-88C7-4075-D57A4B9404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0457837"/>
              </p:ext>
            </p:extLst>
          </p:nvPr>
        </p:nvGraphicFramePr>
        <p:xfrm>
          <a:off x="-1" y="5982940"/>
          <a:ext cx="21396325" cy="1729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8782611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70922149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1616310141"/>
                    </a:ext>
                  </a:extLst>
                </a:gridCol>
                <a:gridCol w="889686">
                  <a:extLst>
                    <a:ext uri="{9D8B030D-6E8A-4147-A177-3AD203B41FA5}">
                      <a16:colId xmlns:a16="http://schemas.microsoft.com/office/drawing/2014/main" val="2463825461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4185148083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3942244470"/>
                    </a:ext>
                  </a:extLst>
                </a:gridCol>
                <a:gridCol w="4195720">
                  <a:extLst>
                    <a:ext uri="{9D8B030D-6E8A-4147-A177-3AD203B41FA5}">
                      <a16:colId xmlns:a16="http://schemas.microsoft.com/office/drawing/2014/main" val="1656187612"/>
                    </a:ext>
                  </a:extLst>
                </a:gridCol>
              </a:tblGrid>
              <a:tr h="172994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Montserrat" pitchFamily="2" charset="77"/>
                        </a:rPr>
                        <a:t>Measuring to Manage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Yes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No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N/A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Who is responsibility for oversight of 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Priority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69604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B2D2638-D485-770C-D955-9919BF420E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6156340"/>
              </p:ext>
            </p:extLst>
          </p:nvPr>
        </p:nvGraphicFramePr>
        <p:xfrm>
          <a:off x="-1" y="7712886"/>
          <a:ext cx="21396326" cy="7374714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12140452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263913477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329917632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2958037308"/>
                    </a:ext>
                  </a:extLst>
                </a:gridCol>
                <a:gridCol w="3781167">
                  <a:extLst>
                    <a:ext uri="{9D8B030D-6E8A-4147-A177-3AD203B41FA5}">
                      <a16:colId xmlns:a16="http://schemas.microsoft.com/office/drawing/2014/main" val="1323741552"/>
                    </a:ext>
                  </a:extLst>
                </a:gridCol>
                <a:gridCol w="3731741">
                  <a:extLst>
                    <a:ext uri="{9D8B030D-6E8A-4147-A177-3AD203B41FA5}">
                      <a16:colId xmlns:a16="http://schemas.microsoft.com/office/drawing/2014/main" val="1516539452"/>
                    </a:ext>
                  </a:extLst>
                </a:gridCol>
                <a:gridCol w="4220434">
                  <a:extLst>
                    <a:ext uri="{9D8B030D-6E8A-4147-A177-3AD203B41FA5}">
                      <a16:colId xmlns:a16="http://schemas.microsoft.com/office/drawing/2014/main" val="2773048093"/>
                    </a:ext>
                  </a:extLst>
                </a:gridCol>
              </a:tblGrid>
              <a:tr h="1382828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Can you quantify your businesses resource consumption and waste generation?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endParaRPr lang="en-AU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2547938"/>
                  </a:ext>
                </a:extLst>
              </a:tr>
              <a:tr h="1487992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Has your business calculated its carbon footprint?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8476404"/>
                  </a:ext>
                </a:extLst>
              </a:tr>
              <a:tr h="1501298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Do you know your business's current performance using Key Performance Indicators (KPIs) and does your business set targets for improvement?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38124473"/>
                  </a:ext>
                </a:extLst>
              </a:tr>
              <a:tr h="1501298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Has your business installed meters or a monitoring management system  to accurately measure and monitor its resource use and waste generation?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7758768"/>
                  </a:ext>
                </a:extLst>
              </a:tr>
              <a:tr h="1501298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Has your business undertaken an audit of equipment and activities to breakdown resource use or waste generation? See the </a:t>
                      </a:r>
                      <a:r>
                        <a:rPr lang="en-A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ecoBiz</a:t>
                      </a: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 Site Audit tool.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36417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9369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8BBDF30-00E0-BBE5-4F8A-94C52E28D0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8424160"/>
              </p:ext>
            </p:extLst>
          </p:nvPr>
        </p:nvGraphicFramePr>
        <p:xfrm>
          <a:off x="0" y="0"/>
          <a:ext cx="21396325" cy="1729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8782611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70922149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1616310141"/>
                    </a:ext>
                  </a:extLst>
                </a:gridCol>
                <a:gridCol w="889686">
                  <a:extLst>
                    <a:ext uri="{9D8B030D-6E8A-4147-A177-3AD203B41FA5}">
                      <a16:colId xmlns:a16="http://schemas.microsoft.com/office/drawing/2014/main" val="2463825461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4185148083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3942244470"/>
                    </a:ext>
                  </a:extLst>
                </a:gridCol>
                <a:gridCol w="4195720">
                  <a:extLst>
                    <a:ext uri="{9D8B030D-6E8A-4147-A177-3AD203B41FA5}">
                      <a16:colId xmlns:a16="http://schemas.microsoft.com/office/drawing/2014/main" val="1656187612"/>
                    </a:ext>
                  </a:extLst>
                </a:gridCol>
              </a:tblGrid>
              <a:tr h="172994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Montserrat" pitchFamily="2" charset="77"/>
                        </a:rPr>
                        <a:t>Identify Opportunities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Yes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No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N/A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Who is responsibility for oversight of 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Priority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696048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3E7BDC9-C4E0-0664-CC78-3F571F8B47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610428"/>
              </p:ext>
            </p:extLst>
          </p:nvPr>
        </p:nvGraphicFramePr>
        <p:xfrm>
          <a:off x="0" y="1729947"/>
          <a:ext cx="21396326" cy="3537063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12140452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263913477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329917632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2958037308"/>
                    </a:ext>
                  </a:extLst>
                </a:gridCol>
                <a:gridCol w="3781167">
                  <a:extLst>
                    <a:ext uri="{9D8B030D-6E8A-4147-A177-3AD203B41FA5}">
                      <a16:colId xmlns:a16="http://schemas.microsoft.com/office/drawing/2014/main" val="1323741552"/>
                    </a:ext>
                  </a:extLst>
                </a:gridCol>
                <a:gridCol w="3731741">
                  <a:extLst>
                    <a:ext uri="{9D8B030D-6E8A-4147-A177-3AD203B41FA5}">
                      <a16:colId xmlns:a16="http://schemas.microsoft.com/office/drawing/2014/main" val="1516539452"/>
                    </a:ext>
                  </a:extLst>
                </a:gridCol>
                <a:gridCol w="4220434">
                  <a:extLst>
                    <a:ext uri="{9D8B030D-6E8A-4147-A177-3AD203B41FA5}">
                      <a16:colId xmlns:a16="http://schemas.microsoft.com/office/drawing/2014/main" val="2773048093"/>
                    </a:ext>
                  </a:extLst>
                </a:gridCol>
              </a:tblGrid>
              <a:tr h="1095492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Have you walked through your business to identify areas where resources are being wasted or unnecessary waste being generated?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endParaRPr lang="en-AU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2547938"/>
                  </a:ext>
                </a:extLst>
              </a:tr>
              <a:tr h="1146549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Has your business discussed ecoefficiency opportunities with businesses outside your operation e.g. cleaners/contractors?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8476404"/>
                  </a:ext>
                </a:extLst>
              </a:tr>
              <a:tr h="1146549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Have you brainstormed with your staff to identify possible ecoefficiency opportunities?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89354811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27D992E-2FA5-88C7-4075-D57A4B9404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7603321"/>
              </p:ext>
            </p:extLst>
          </p:nvPr>
        </p:nvGraphicFramePr>
        <p:xfrm>
          <a:off x="-1" y="5267010"/>
          <a:ext cx="21396325" cy="1729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8782611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70922149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1616310141"/>
                    </a:ext>
                  </a:extLst>
                </a:gridCol>
                <a:gridCol w="889686">
                  <a:extLst>
                    <a:ext uri="{9D8B030D-6E8A-4147-A177-3AD203B41FA5}">
                      <a16:colId xmlns:a16="http://schemas.microsoft.com/office/drawing/2014/main" val="2463825461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4185148083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3942244470"/>
                    </a:ext>
                  </a:extLst>
                </a:gridCol>
                <a:gridCol w="4195720">
                  <a:extLst>
                    <a:ext uri="{9D8B030D-6E8A-4147-A177-3AD203B41FA5}">
                      <a16:colId xmlns:a16="http://schemas.microsoft.com/office/drawing/2014/main" val="1656187612"/>
                    </a:ext>
                  </a:extLst>
                </a:gridCol>
              </a:tblGrid>
              <a:tr h="172994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Montserrat" pitchFamily="2" charset="77"/>
                        </a:rPr>
                        <a:t>Action Plans and Implementation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Yes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No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N/A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Who is responsibility for oversight of 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Priority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69604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B2D2638-D485-770C-D955-9919BF420E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1361981"/>
              </p:ext>
            </p:extLst>
          </p:nvPr>
        </p:nvGraphicFramePr>
        <p:xfrm>
          <a:off x="-1" y="6996956"/>
          <a:ext cx="21396326" cy="3388589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12140452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263913477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329917632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2958037308"/>
                    </a:ext>
                  </a:extLst>
                </a:gridCol>
                <a:gridCol w="3781167">
                  <a:extLst>
                    <a:ext uri="{9D8B030D-6E8A-4147-A177-3AD203B41FA5}">
                      <a16:colId xmlns:a16="http://schemas.microsoft.com/office/drawing/2014/main" val="1323741552"/>
                    </a:ext>
                  </a:extLst>
                </a:gridCol>
                <a:gridCol w="3731741">
                  <a:extLst>
                    <a:ext uri="{9D8B030D-6E8A-4147-A177-3AD203B41FA5}">
                      <a16:colId xmlns:a16="http://schemas.microsoft.com/office/drawing/2014/main" val="1516539452"/>
                    </a:ext>
                  </a:extLst>
                </a:gridCol>
                <a:gridCol w="4220434">
                  <a:extLst>
                    <a:ext uri="{9D8B030D-6E8A-4147-A177-3AD203B41FA5}">
                      <a16:colId xmlns:a16="http://schemas.microsoft.com/office/drawing/2014/main" val="2773048093"/>
                    </a:ext>
                  </a:extLst>
                </a:gridCol>
              </a:tblGrid>
              <a:tr h="1182197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Has your business identified lists of possible opportunities and undertaken a cost and technical assessments to determine the feasibility?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endParaRPr lang="en-AU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2547938"/>
                  </a:ext>
                </a:extLst>
              </a:tr>
              <a:tr h="861146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Has your business prepared an action plan to become more eco-efficient?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8476404"/>
                  </a:ext>
                </a:extLst>
              </a:tr>
              <a:tr h="1283478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Has your business looked for funding opportunities to help implement ecoefficiency initiatives?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3812447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0DCB262-4355-5A47-125B-8D35FC8254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9114117"/>
              </p:ext>
            </p:extLst>
          </p:nvPr>
        </p:nvGraphicFramePr>
        <p:xfrm>
          <a:off x="0" y="10385545"/>
          <a:ext cx="21396325" cy="1729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8782611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70922149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1616310141"/>
                    </a:ext>
                  </a:extLst>
                </a:gridCol>
                <a:gridCol w="889686">
                  <a:extLst>
                    <a:ext uri="{9D8B030D-6E8A-4147-A177-3AD203B41FA5}">
                      <a16:colId xmlns:a16="http://schemas.microsoft.com/office/drawing/2014/main" val="2463825461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4185148083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3942244470"/>
                    </a:ext>
                  </a:extLst>
                </a:gridCol>
                <a:gridCol w="4195720">
                  <a:extLst>
                    <a:ext uri="{9D8B030D-6E8A-4147-A177-3AD203B41FA5}">
                      <a16:colId xmlns:a16="http://schemas.microsoft.com/office/drawing/2014/main" val="1656187612"/>
                    </a:ext>
                  </a:extLst>
                </a:gridCol>
              </a:tblGrid>
              <a:tr h="172994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Montserrat" pitchFamily="2" charset="77"/>
                        </a:rPr>
                        <a:t>Continuous Improvement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Yes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No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N/A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Who is responsibility for oversight of 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Priority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696048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935CFF2-063A-78D2-89D8-216EF5A4D3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1340154"/>
              </p:ext>
            </p:extLst>
          </p:nvPr>
        </p:nvGraphicFramePr>
        <p:xfrm>
          <a:off x="0" y="12020271"/>
          <a:ext cx="21396326" cy="306733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12140452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263913477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329917632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2958037308"/>
                    </a:ext>
                  </a:extLst>
                </a:gridCol>
                <a:gridCol w="3781167">
                  <a:extLst>
                    <a:ext uri="{9D8B030D-6E8A-4147-A177-3AD203B41FA5}">
                      <a16:colId xmlns:a16="http://schemas.microsoft.com/office/drawing/2014/main" val="1323741552"/>
                    </a:ext>
                  </a:extLst>
                </a:gridCol>
                <a:gridCol w="3731741">
                  <a:extLst>
                    <a:ext uri="{9D8B030D-6E8A-4147-A177-3AD203B41FA5}">
                      <a16:colId xmlns:a16="http://schemas.microsoft.com/office/drawing/2014/main" val="1516539452"/>
                    </a:ext>
                  </a:extLst>
                </a:gridCol>
                <a:gridCol w="4220434">
                  <a:extLst>
                    <a:ext uri="{9D8B030D-6E8A-4147-A177-3AD203B41FA5}">
                      <a16:colId xmlns:a16="http://schemas.microsoft.com/office/drawing/2014/main" val="2773048093"/>
                    </a:ext>
                  </a:extLst>
                </a:gridCol>
              </a:tblGrid>
              <a:tr h="877815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Has your business reassessed its performance to determine the effectiveness of initiatives?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endParaRPr lang="en-AU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2547938"/>
                  </a:ext>
                </a:extLst>
              </a:tr>
              <a:tr h="877815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Has your business undertaken or started any sustainability reporting or benchmarking?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8476404"/>
                  </a:ext>
                </a:extLst>
              </a:tr>
              <a:tr h="1311700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Has your business undertaken a life cycle assessment to determine the environmental and social impacts of from cradle to grave.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38124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90576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82</TotalTime>
  <Words>505</Words>
  <Application>Microsoft Office PowerPoint</Application>
  <PresentationFormat>Custom</PresentationFormat>
  <Paragraphs>66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Matheesha Perera</dc:creator>
  <cp:lastModifiedBy>Opal Edgar</cp:lastModifiedBy>
  <cp:revision>24</cp:revision>
  <dcterms:created xsi:type="dcterms:W3CDTF">2023-09-17T04:09:53Z</dcterms:created>
  <dcterms:modified xsi:type="dcterms:W3CDTF">2023-09-28T06:41:30Z</dcterms:modified>
</cp:coreProperties>
</file>